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4"/>
    <p:sldMasterId id="2147483660" r:id="rId5"/>
    <p:sldMasterId id="2147483674" r:id="rId6"/>
    <p:sldMasterId id="2147483690" r:id="rId7"/>
    <p:sldMasterId id="2147483692" r:id="rId8"/>
  </p:sldMasterIdLst>
  <p:notesMasterIdLst>
    <p:notesMasterId r:id="rId42"/>
  </p:notesMasterIdLst>
  <p:sldIdLst>
    <p:sldId id="256" r:id="rId9"/>
    <p:sldId id="2087" r:id="rId10"/>
    <p:sldId id="277" r:id="rId11"/>
    <p:sldId id="1653" r:id="rId12"/>
    <p:sldId id="2166" r:id="rId13"/>
    <p:sldId id="2160" r:id="rId14"/>
    <p:sldId id="257" r:id="rId15"/>
    <p:sldId id="2168" r:id="rId16"/>
    <p:sldId id="2161" r:id="rId17"/>
    <p:sldId id="2163" r:id="rId18"/>
    <p:sldId id="2159" r:id="rId19"/>
    <p:sldId id="2167" r:id="rId20"/>
    <p:sldId id="260" r:id="rId21"/>
    <p:sldId id="2162" r:id="rId22"/>
    <p:sldId id="261" r:id="rId23"/>
    <p:sldId id="262" r:id="rId24"/>
    <p:sldId id="263" r:id="rId25"/>
    <p:sldId id="264" r:id="rId26"/>
    <p:sldId id="265" r:id="rId27"/>
    <p:sldId id="266" r:id="rId28"/>
    <p:sldId id="2169" r:id="rId29"/>
    <p:sldId id="2164" r:id="rId30"/>
    <p:sldId id="2165" r:id="rId31"/>
    <p:sldId id="2170" r:id="rId32"/>
    <p:sldId id="2171" r:id="rId33"/>
    <p:sldId id="2172" r:id="rId34"/>
    <p:sldId id="2085" r:id="rId35"/>
    <p:sldId id="2151" r:id="rId36"/>
    <p:sldId id="2147" r:id="rId37"/>
    <p:sldId id="2148" r:id="rId38"/>
    <p:sldId id="2149" r:id="rId39"/>
    <p:sldId id="1730" r:id="rId40"/>
    <p:sldId id="1844" r:id="rId41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inbock, Clemens M (HEALTH)" initials="SCM(" lastIdx="1" clrIdx="0">
    <p:extLst>
      <p:ext uri="{19B8F6BF-5375-455C-9EA6-DF929625EA0E}">
        <p15:presenceInfo xmlns:p15="http://schemas.microsoft.com/office/powerpoint/2012/main" userId="S::Clemens.Steinbock@health.ny.gov::e41a5a2c-4212-4be7-b8be-ff1134af9a7b" providerId="AD"/>
      </p:ext>
    </p:extLst>
  </p:cmAuthor>
  <p:cmAuthor id="2" name="Garrett, Kevin F (HEALTH)" initials="GKF(" lastIdx="20" clrIdx="1">
    <p:extLst>
      <p:ext uri="{19B8F6BF-5375-455C-9EA6-DF929625EA0E}">
        <p15:presenceInfo xmlns:p15="http://schemas.microsoft.com/office/powerpoint/2012/main" userId="S::kevin.garrett@health.ny.gov::4a8d0ffb-005c-4bee-bac6-ff809399dc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E6F"/>
    <a:srgbClr val="553278"/>
    <a:srgbClr val="002D73"/>
    <a:srgbClr val="646569"/>
    <a:srgbClr val="007681"/>
    <a:srgbClr val="1F3261"/>
    <a:srgbClr val="458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2" autoAdjust="0"/>
    <p:restoredTop sz="96327" autoAdjust="0"/>
  </p:normalViewPr>
  <p:slideViewPr>
    <p:cSldViewPr>
      <p:cViewPr varScale="1">
        <p:scale>
          <a:sx n="146" d="100"/>
          <a:sy n="146" d="100"/>
        </p:scale>
        <p:origin x="648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5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aramond" panose="020204040303010108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aramond" panose="02020404030301010803" pitchFamily="18" charset="0"/>
              </a:defRPr>
            </a:lvl1pPr>
          </a:lstStyle>
          <a:p>
            <a:fld id="{CF2C164A-7038-42D0-953C-2EB4816D4C81}" type="datetimeFigureOut">
              <a:rPr lang="en-US" smtClean="0"/>
              <a:pPr/>
              <a:t>12/1/2021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aramond" panose="020204040303010108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aramond" panose="02020404030301010803" pitchFamily="18" charset="0"/>
              </a:defRPr>
            </a:lvl1pPr>
          </a:lstStyle>
          <a:p>
            <a:fld id="{F6DA9C80-B631-4EC4-8253-F63CFD0157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5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8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kern="0" dirty="0"/>
              <a:t>How helpful was today’s session to learn about quality improvement? </a:t>
            </a:r>
          </a:p>
          <a:p>
            <a:r>
              <a:rPr lang="en-US" sz="1200" kern="0" dirty="0"/>
              <a:t>[1-not at all helpful, 2-not so helpful, 3-somewhat helpful, 4-very helpful, 5-extremely helpful]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49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kern="0" dirty="0"/>
              <a:t>How engaged were you in today’s session? </a:t>
            </a:r>
          </a:p>
          <a:p>
            <a:r>
              <a:rPr lang="en-US" sz="1200" kern="0" dirty="0"/>
              <a:t>[not at all engaged, 2-rarely engaged, 3-somewhat engaged, 4-engaged, 5-extremely engaged]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0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kern="0" dirty="0"/>
              <a:t>How likely will you implement the lessons learned of this session when working with your programs? </a:t>
            </a:r>
          </a:p>
          <a:p>
            <a:r>
              <a:rPr lang="en-US" sz="1200" kern="0" dirty="0"/>
              <a:t>[1-very unlikely, 2-somewhat unlikely, 3-neither likely nor unlikely, 4-somewhat likely, 5-very likely]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63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2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 b="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5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 b="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57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3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64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8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80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815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26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7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27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17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94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90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49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50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0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5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0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0" i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2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 b="0" i="0"/>
            </a:lvl1pPr>
            <a:lvl2pPr>
              <a:defRPr sz="2400" b="0" i="0"/>
            </a:lvl2pPr>
            <a:lvl3pPr>
              <a:defRPr sz="2000" b="0" i="0"/>
            </a:lvl3pPr>
            <a:lvl4pPr>
              <a:defRPr sz="1800" b="0" i="0"/>
            </a:lvl4pPr>
            <a:lvl5pPr>
              <a:defRPr sz="1800" b="0" i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 b="0" i="0"/>
            </a:lvl1pPr>
            <a:lvl2pPr>
              <a:defRPr sz="2400" b="0" i="0"/>
            </a:lvl2pPr>
            <a:lvl3pPr>
              <a:defRPr sz="2000" b="0" i="0"/>
            </a:lvl3pPr>
            <a:lvl4pPr>
              <a:defRPr sz="1800" b="0" i="0"/>
            </a:lvl4pPr>
            <a:lvl5pPr>
              <a:defRPr sz="1800" b="0" i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0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22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1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9AE51E1D-7280-49D6-A2E2-CE63FE17EF16}" type="datetimeFigureOut">
              <a:rPr lang="en-US" smtClean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8BACAC6D-BD82-4571-9E34-C1EFF11A94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714750"/>
            <a:ext cx="9144000" cy="14859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714750"/>
            <a:ext cx="9144000" cy="76200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aramond" panose="02020404030301010803" pitchFamily="18" charset="0"/>
            </a:endParaRPr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457200" y="3943350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b="0" i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61950"/>
            <a:ext cx="3196702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81150"/>
            <a:ext cx="53340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540453"/>
            <a:ext cx="533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aramond" panose="02020404030301010803" pitchFamily="18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b="0" i="0" smtClean="0">
                <a:solidFill>
                  <a:srgbClr val="002D73"/>
                </a:solidFill>
                <a:latin typeface="Garamond" panose="02020404030301010803" pitchFamily="18" charset="0"/>
              </a:rPr>
              <a:pPr/>
              <a:t>‹#›</a:t>
            </a:fld>
            <a:endParaRPr lang="en-US" sz="1200" b="0" i="0" dirty="0">
              <a:solidFill>
                <a:srgbClr val="002D73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44" y="4512941"/>
            <a:ext cx="1508556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A7754AA7-8025-408E-B296-E2B43FE08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344"/>
            <a:ext cx="9144000" cy="299605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aramond" panose="02020404030301010803" pitchFamily="18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b="0" i="0" smtClean="0">
                <a:latin typeface="Garamond" panose="02020404030301010803" pitchFamily="18" charset="0"/>
              </a:rPr>
              <a:pPr/>
              <a:t>‹#›</a:t>
            </a:fld>
            <a:endParaRPr lang="en-US" sz="1200" b="0" i="0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19050"/>
            <a:ext cx="914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44" y="4512941"/>
            <a:ext cx="1508556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Garamond" panose="02020404030301010803" pitchFamily="18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Garamond" panose="02020404030301010803" pitchFamily="18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Garamond" panose="02020404030301010803" pitchFamily="18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aramond" panose="02020404030301010803" pitchFamily="18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Garamond" panose="02020404030301010803" pitchFamily="18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Garamond" panose="02020404030301010803" pitchFamily="18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81150"/>
            <a:ext cx="53340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1540453"/>
            <a:ext cx="533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44" y="4512941"/>
            <a:ext cx="1508556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7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344"/>
            <a:ext cx="9144000" cy="299605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19050"/>
            <a:ext cx="914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44" y="4512941"/>
            <a:ext cx="1508556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4" Type="http://schemas.openxmlformats.org/officeDocument/2006/relationships/image" Target="../media/image1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4" Type="http://schemas.openxmlformats.org/officeDocument/2006/relationships/image" Target="../media/image1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992655CB-3481-469A-AEAA-23A0DE3BF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93617"/>
            <a:ext cx="9144001" cy="1701353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0488" tIns="44450" rIns="90488" bIns="4445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 Webinar: </a:t>
            </a:r>
            <a:b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the QM Plan Checklist</a:t>
            </a:r>
            <a:b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7C4B101-50C0-4A6F-937B-9E066F0B952A}"/>
              </a:ext>
            </a:extLst>
          </p:cNvPr>
          <p:cNvSpPr txBox="1">
            <a:spLocks/>
          </p:cNvSpPr>
          <p:nvPr/>
        </p:nvSpPr>
        <p:spPr>
          <a:xfrm>
            <a:off x="0" y="2724150"/>
            <a:ext cx="9144000" cy="929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October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26, 2021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8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5EE8-F445-4627-84C1-F176B5B6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08" y="2857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Agency’s QM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3405-0A9E-4AC7-BD9A-4D7C0E5CC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Your Part B QM </a:t>
            </a:r>
            <a:r>
              <a:rPr lang="en-US" sz="2400" dirty="0"/>
              <a:t>P</a:t>
            </a:r>
            <a:r>
              <a:rPr lang="en-US" sz="2400" dirty="0">
                <a:latin typeface="Garamond" panose="02020404030301010803" pitchFamily="18" charset="0"/>
              </a:rPr>
              <a:t>lan should reflect your Part B-specific quality improvement goals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You can either integrate the Part B QM Plan as a sub-set of the agency’s QM </a:t>
            </a:r>
            <a:r>
              <a:rPr lang="en-US" sz="2400" dirty="0"/>
              <a:t>Plan </a:t>
            </a:r>
            <a:r>
              <a:rPr lang="en-US" sz="2400" dirty="0">
                <a:latin typeface="Garamond" panose="02020404030301010803" pitchFamily="18" charset="0"/>
              </a:rPr>
              <a:t>or write a stand-alone Part B QM </a:t>
            </a:r>
            <a:r>
              <a:rPr lang="en-US" sz="2400" dirty="0"/>
              <a:t>Plan</a:t>
            </a:r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The QM </a:t>
            </a:r>
            <a:r>
              <a:rPr lang="en-US" sz="2400" dirty="0"/>
              <a:t>Plan </a:t>
            </a:r>
            <a:r>
              <a:rPr lang="en-US" sz="2400" dirty="0">
                <a:latin typeface="Garamond" panose="02020404030301010803" pitchFamily="18" charset="0"/>
              </a:rPr>
              <a:t>should reflect all service categories for which the agency is funded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28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CE81A08-9E85-4D67-8578-D925EEA6FBB6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0" y="361950"/>
            <a:ext cx="68580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Available Part B QI Resources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4B3044-0E9C-4AF3-A4B2-01B4BA7EA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124886"/>
              </p:ext>
            </p:extLst>
          </p:nvPr>
        </p:nvGraphicFramePr>
        <p:xfrm>
          <a:off x="228600" y="1200150"/>
          <a:ext cx="8686800" cy="250457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118829532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3257397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57150" marR="0" eaLnBrk="0" hangingPunct="0">
                        <a:lnSpc>
                          <a:spcPts val="1125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Tool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0" marR="0" eaLnBrk="0" hangingPunct="0">
                        <a:lnSpc>
                          <a:spcPts val="1125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Details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1623814"/>
                  </a:ext>
                </a:extLst>
              </a:tr>
              <a:tr h="696025">
                <a:tc>
                  <a:txBody>
                    <a:bodyPr/>
                    <a:lstStyle/>
                    <a:p>
                      <a:pPr marL="55245" marR="19685" algn="l" defTabSz="914400" rtl="0" eaLnBrk="0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Part B Quality Management Program Standards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5" marR="19685" algn="l" defTabSz="914400" rtl="0" eaLnBrk="0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 learn about the Part B QM Standards that are applicable to HIV service providers that receive Part B funding in New York State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4611479"/>
                  </a:ext>
                </a:extLst>
              </a:tr>
              <a:tr h="696025">
                <a:tc>
                  <a:txBody>
                    <a:bodyPr/>
                    <a:lstStyle/>
                    <a:p>
                      <a:pPr marL="55245" marR="19685" algn="l" defTabSz="914400" rtl="0" eaLnBrk="0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QM Plan Review Checklist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5" marR="19685" algn="l" defTabSz="914400" rtl="0" eaLnBrk="0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 help with the development of future QM plans, the review of existing QM plans, and for providing feedback and guidance by internal and/or external stakeholders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379314"/>
                  </a:ext>
                </a:extLst>
              </a:tr>
              <a:tr h="696025">
                <a:tc>
                  <a:txBody>
                    <a:bodyPr/>
                    <a:lstStyle/>
                    <a:p>
                      <a:pPr marL="55245" marR="19685" algn="l" defTabSz="914400" rtl="0" eaLnBrk="0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Organizational Assessment Tool for </a:t>
                      </a:r>
                      <a:b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</a:b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Part B Service Providers</a:t>
                      </a:r>
                    </a:p>
                    <a:p>
                      <a:pPr marL="55245" marR="19685" algn="l" defTabSz="914400" rtl="0" eaLnBrk="0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5" marR="19685" algn="l" defTabSz="914400" rtl="0" eaLnBrk="0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 identify all essential elements associated with a sustainable QM program and is in keeping with the Part B QM Standards and HRSA guidance, such as PCN 15-02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518419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3421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Quality Management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Outline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32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182D-056B-4F6A-903D-B875804BC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49"/>
            <a:ext cx="8229600" cy="701675"/>
          </a:xfrm>
        </p:spPr>
        <p:txBody>
          <a:bodyPr>
            <a:normAutofit/>
          </a:bodyPr>
          <a:lstStyle/>
          <a:p>
            <a:r>
              <a:rPr lang="en-US" sz="3200" dirty="0"/>
              <a:t>The QM Plan is a Living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622B6-31EF-40B8-82CD-BD1B4FFBB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37" y="1247660"/>
            <a:ext cx="6174710" cy="30456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The Quality Management Team should: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Review the attainment of the annual goals - think about what worked and what didn’t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Determine if they are tracking the right data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See if the deliverables in the work plan have been met; if not what can be improved?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Make sure all staff know the Plan and its annual goals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Ensure that the voices of people with HIV are incorporated into the plan</a:t>
            </a:r>
          </a:p>
          <a:p>
            <a:pPr algn="l"/>
            <a:endParaRPr lang="en-US" sz="1800" dirty="0">
              <a:solidFill>
                <a:srgbClr val="000000"/>
              </a:solidFill>
            </a:endParaRPr>
          </a:p>
          <a:p>
            <a:pPr algn="l"/>
            <a:endParaRPr lang="en-US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US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350" dirty="0">
              <a:latin typeface="Calibri" panose="020F0502020204030204" pitchFamily="34" charset="0"/>
            </a:endParaRPr>
          </a:p>
          <a:p>
            <a:endParaRPr lang="en-US" sz="1350" dirty="0">
              <a:solidFill>
                <a:srgbClr val="0F4D7A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028" name="Picture 4" descr="The &amp;quot;Living&amp;quot; Constitution... - EPautos - Libertarian Car Talk">
            <a:extLst>
              <a:ext uri="{FF2B5EF4-FFF2-40B4-BE49-F238E27FC236}">
                <a16:creationId xmlns:a16="http://schemas.microsoft.com/office/drawing/2014/main" id="{DF13FBEA-3BE1-421E-A85A-BA3544FF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57" y="2038350"/>
            <a:ext cx="1574144" cy="159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27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8557B06-8090-9344-9B48-DB513AEBDED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38150"/>
            <a:ext cx="91440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j-cs"/>
              </a:rPr>
              <a:t>QM Plan Expectations – RW Part B Quality Standards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9C2DC1E-CF1B-8E4D-8914-90DD4D8D2AAC}"/>
              </a:ext>
            </a:extLst>
          </p:cNvPr>
          <p:cNvSpPr txBox="1">
            <a:spLocks noChangeArrowheads="1"/>
          </p:cNvSpPr>
          <p:nvPr/>
        </p:nvSpPr>
        <p:spPr>
          <a:xfrm>
            <a:off x="704290" y="1164073"/>
            <a:ext cx="8439710" cy="36936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Garamond" panose="02020404030301010803" pitchFamily="18" charset="0"/>
              </a:rPr>
              <a:t>Plan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includes the following elements: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Quality statement describing the overall mission of the QI activities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Annual improvement goals based on identified gaps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Quality infrastructure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staff are involved in improvement efforts, including the agency leadership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the Part B QM committee is set up and evaluated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people with HIV are involved in QI activities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Performance measurement activities describing indicators and data collection methodologies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QI projects and the routine reporting of QI project updates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833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FA79-1888-47FF-85D6-E2E086CE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49"/>
            <a:ext cx="8229600" cy="701675"/>
          </a:xfrm>
        </p:spPr>
        <p:txBody>
          <a:bodyPr>
            <a:normAutofit/>
          </a:bodyPr>
          <a:lstStyle/>
          <a:p>
            <a:r>
              <a:rPr lang="en-US" sz="3200" dirty="0"/>
              <a:t>Quality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C6C4-A835-420D-AFA0-BEE751DE3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Be visionary</a:t>
            </a:r>
          </a:p>
          <a:p>
            <a:r>
              <a:rPr lang="en-US" sz="2400" dirty="0"/>
              <a:t>Be realistic</a:t>
            </a:r>
          </a:p>
          <a:p>
            <a:r>
              <a:rPr lang="en-US" sz="2400" dirty="0"/>
              <a:t>Describe the ultimate goals of your QM activities</a:t>
            </a:r>
          </a:p>
          <a:p>
            <a:r>
              <a:rPr lang="en-US" sz="2400" dirty="0"/>
              <a:t>Example: “Our food pantry will be a resource for people with HIV in this community to obtain nutritious food stuffs as well as sound nutritional counseling to optimize health and HIV viral suppression”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308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8107E-2A4F-485B-A394-8EFD939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49"/>
            <a:ext cx="8229600" cy="701675"/>
          </a:xfrm>
        </p:spPr>
        <p:txBody>
          <a:bodyPr>
            <a:normAutofit/>
          </a:bodyPr>
          <a:lstStyle/>
          <a:p>
            <a:r>
              <a:rPr lang="en-US" sz="3200" dirty="0"/>
              <a:t>Annual Quality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7950-E35A-4768-A27A-9855C24A9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Limit to 3 or 5 improvement goals maximum; don’t overburden staff</a:t>
            </a:r>
          </a:p>
          <a:p>
            <a:r>
              <a:rPr lang="en-US" sz="2000" dirty="0"/>
              <a:t>Focus on improvement and aligned with the annual AIDS Institute-issued Part B improvement goals</a:t>
            </a:r>
          </a:p>
          <a:p>
            <a:r>
              <a:rPr lang="en-US" sz="2000" dirty="0"/>
              <a:t>Your goals should align with your quality statement</a:t>
            </a:r>
          </a:p>
          <a:p>
            <a:r>
              <a:rPr lang="en-US" sz="2000" dirty="0"/>
              <a:t>Example:</a:t>
            </a:r>
          </a:p>
          <a:p>
            <a:pPr lvl="1"/>
            <a:r>
              <a:rPr lang="en-US" sz="1800" dirty="0"/>
              <a:t>“100% of individuals being given a food supply will be offered nutrition counseling by December 2021”</a:t>
            </a:r>
          </a:p>
          <a:p>
            <a:pPr lvl="1"/>
            <a:r>
              <a:rPr lang="en-US" sz="1800" dirty="0"/>
              <a:t>“We will develop and implement a rapid response program for individuals with emergent needs by June 2022”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683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294B-6D02-435D-921B-03DFDA17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49"/>
            <a:ext cx="8229600" cy="701675"/>
          </a:xfrm>
        </p:spPr>
        <p:txBody>
          <a:bodyPr>
            <a:normAutofit/>
          </a:bodyPr>
          <a:lstStyle/>
          <a:p>
            <a:r>
              <a:rPr lang="en-US" sz="3200" dirty="0"/>
              <a:t>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E5D94-A5A0-4584-8CC6-C8A393F51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What is the roll(s) of the leadership in the quality program? How do they support it and what actions are taken from findings?</a:t>
            </a:r>
          </a:p>
          <a:p>
            <a:r>
              <a:rPr lang="en-US" sz="2000" dirty="0"/>
              <a:t>Define the rolls and the responsibilities of the QM committee members</a:t>
            </a:r>
          </a:p>
          <a:p>
            <a:r>
              <a:rPr lang="en-US" sz="2000" dirty="0"/>
              <a:t>Describe the process for annually updating the QM plan</a:t>
            </a:r>
          </a:p>
          <a:p>
            <a:r>
              <a:rPr lang="en-US" sz="2000" dirty="0"/>
              <a:t>Detail the involvement of people with HIV in the quality infrastructure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963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86001-9811-43AC-A361-20328DA1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49"/>
            <a:ext cx="8229600" cy="701675"/>
          </a:xfrm>
        </p:spPr>
        <p:txBody>
          <a:bodyPr>
            <a:normAutofit/>
          </a:bodyPr>
          <a:lstStyle/>
          <a:p>
            <a:r>
              <a:rPr lang="en-US" sz="3200" dirty="0"/>
              <a:t>Performance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7B0B4-9A02-4CDC-BBF8-9C78E719E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36" y="1247660"/>
            <a:ext cx="8229599" cy="2891928"/>
          </a:xfrm>
        </p:spPr>
        <p:txBody>
          <a:bodyPr>
            <a:noAutofit/>
          </a:bodyPr>
          <a:lstStyle/>
          <a:p>
            <a:r>
              <a:rPr lang="en-US" sz="2000" dirty="0"/>
              <a:t>Expectation: data collection and analysis for the performance measures should occur quarterly at a minimum</a:t>
            </a:r>
          </a:p>
          <a:p>
            <a:r>
              <a:rPr lang="en-US" sz="2000" dirty="0"/>
              <a:t>How you select performance measures; who is involved in choosing measures</a:t>
            </a:r>
          </a:p>
          <a:p>
            <a:r>
              <a:rPr lang="en-US" sz="2000" dirty="0"/>
              <a:t>Outline the performance measures, their current performance, and their improvement goals</a:t>
            </a:r>
          </a:p>
          <a:p>
            <a:r>
              <a:rPr lang="en-US" sz="2000" dirty="0"/>
              <a:t>Outline what tools/processes are used to stratify the performance data</a:t>
            </a:r>
          </a:p>
          <a:p>
            <a:r>
              <a:rPr lang="en-US" sz="2000" dirty="0"/>
              <a:t>Detail who will conduct the data collection, data analysis, and review of data reports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661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6331-7293-4E3A-A10F-2043F555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49"/>
            <a:ext cx="8229600" cy="701675"/>
          </a:xfrm>
        </p:spPr>
        <p:txBody>
          <a:bodyPr>
            <a:normAutofit/>
          </a:bodyPr>
          <a:lstStyle/>
          <a:p>
            <a:r>
              <a:rPr lang="en-US" sz="3200" dirty="0"/>
              <a:t>Quality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13750-718A-472D-BE93-D2616F7AB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Expectation: Each RW Part B funded provider should conduct at least one annual quality improvement project</a:t>
            </a:r>
          </a:p>
          <a:p>
            <a:r>
              <a:rPr lang="en-US" sz="2400" dirty="0"/>
              <a:t>The QM Plan should identify:</a:t>
            </a:r>
          </a:p>
          <a:p>
            <a:pPr lvl="1"/>
            <a:r>
              <a:rPr lang="en-US" sz="2000" dirty="0"/>
              <a:t>The methodology used for improvement activities</a:t>
            </a:r>
          </a:p>
          <a:p>
            <a:pPr lvl="1"/>
            <a:r>
              <a:rPr lang="en-US" sz="2000" dirty="0"/>
              <a:t>How improvement projects are selected and who selects them</a:t>
            </a:r>
          </a:p>
          <a:p>
            <a:pPr lvl="1"/>
            <a:r>
              <a:rPr lang="en-US" sz="2000" dirty="0"/>
              <a:t>How people with HIV are involved in improvement activities</a:t>
            </a:r>
          </a:p>
          <a:p>
            <a:pPr lvl="2"/>
            <a:r>
              <a:rPr lang="en-US" sz="1800" dirty="0"/>
              <a:t>Capacity building for people with HIV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0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00A25B9-76B2-45A1-AC08-558023D0007D}"/>
              </a:ext>
            </a:extLst>
          </p:cNvPr>
          <p:cNvSpPr txBox="1">
            <a:spLocks/>
          </p:cNvSpPr>
          <p:nvPr/>
        </p:nvSpPr>
        <p:spPr>
          <a:xfrm>
            <a:off x="584200" y="425087"/>
            <a:ext cx="7975600" cy="590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aramond" panose="02020404030301010803" pitchFamily="18" charset="0"/>
              </a:rPr>
              <a:t>Introductions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0C640-11FB-4EBE-9D40-3D94C178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57250"/>
            <a:ext cx="3429000" cy="3429000"/>
          </a:xfrm>
          <a:prstGeom prst="rect">
            <a:avLst/>
          </a:prstGeom>
        </p:spPr>
      </p:pic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985A136-9AE1-4182-89BE-63983020C487}"/>
              </a:ext>
            </a:extLst>
          </p:cNvPr>
          <p:cNvSpPr txBox="1">
            <a:spLocks/>
          </p:cNvSpPr>
          <p:nvPr/>
        </p:nvSpPr>
        <p:spPr>
          <a:xfrm>
            <a:off x="304800" y="1486343"/>
            <a:ext cx="5105400" cy="29142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latin typeface="Garamond" panose="02020404030301010803" pitchFamily="18" charset="0"/>
              </a:rPr>
              <a:t>Please share your name and agency in the chat room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66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31C66-32AC-469B-8E05-98976C18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49"/>
            <a:ext cx="8229600" cy="701675"/>
          </a:xfrm>
        </p:spPr>
        <p:txBody>
          <a:bodyPr>
            <a:normAutofit/>
          </a:bodyPr>
          <a:lstStyle/>
          <a:p>
            <a:r>
              <a:rPr lang="en-US" sz="3200" dirty="0"/>
              <a:t>CQM Program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76FC6-231C-4E5A-9ED6-F5A96079F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Did the organization achieve its aims? What did you learn from last year?</a:t>
            </a:r>
          </a:p>
          <a:p>
            <a:r>
              <a:rPr lang="en-US" sz="2000" dirty="0"/>
              <a:t>Were the quality improvement activities well documented?</a:t>
            </a:r>
          </a:p>
          <a:p>
            <a:r>
              <a:rPr lang="en-US" sz="2000" dirty="0"/>
              <a:t>Were the projects selected feasible?</a:t>
            </a:r>
          </a:p>
          <a:p>
            <a:r>
              <a:rPr lang="en-US" sz="2000" dirty="0"/>
              <a:t>Were key staff members involved in quality improvement projects?</a:t>
            </a:r>
          </a:p>
          <a:p>
            <a:pPr lvl="1"/>
            <a:r>
              <a:rPr lang="en-US" sz="2000" dirty="0"/>
              <a:t>were all staff aware of the annual goals</a:t>
            </a:r>
          </a:p>
          <a:p>
            <a:pPr lvl="1"/>
            <a:r>
              <a:rPr lang="en-US" sz="2000" dirty="0"/>
              <a:t>did all staff receive direction to help the agency achieve its goals </a:t>
            </a:r>
          </a:p>
          <a:p>
            <a:r>
              <a:rPr lang="en-US" sz="2000" dirty="0"/>
              <a:t>Did people with HIV have a role in the improvement activities?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8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Tips and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43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5EE8-F445-4627-84C1-F176B5B6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758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Some Tips to Write and Update QM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3405-0A9E-4AC7-BD9A-4D7C0E5C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00150"/>
            <a:ext cx="8839200" cy="339407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>
                <a:latin typeface="Garamond" panose="02020404030301010803" pitchFamily="18" charset="0"/>
              </a:rPr>
              <a:t>Tip - 80% planning, 20% writing (old software programming rule)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latin typeface="Garamond" panose="02020404030301010803" pitchFamily="18" charset="0"/>
              </a:rPr>
              <a:t>Tip - Don’t reinvent the wheel; ask for a sample from your peers to get started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latin typeface="Garamond" panose="02020404030301010803" pitchFamily="18" charset="0"/>
              </a:rPr>
              <a:t>Tip - No plan is complete until it addresses consumer input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latin typeface="Garamond" panose="02020404030301010803" pitchFamily="18" charset="0"/>
              </a:rPr>
              <a:t>Tip - The perfect is the enemy of the good (A “perfect” plan was probably written by a consultant and nobody has a clue what it says) 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latin typeface="Garamond" panose="02020404030301010803" pitchFamily="18" charset="0"/>
              </a:rPr>
              <a:t>Tip - Plans are only as good as their implementation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latin typeface="Garamond" panose="02020404030301010803" pitchFamily="18" charset="0"/>
              </a:rPr>
              <a:t>Tip - If you haven’t changed the plan throughout the year, you probably haven’t looked at 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635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5EE8-F445-4627-84C1-F176B5B6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758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Time to Start…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3405-0A9E-4AC7-BD9A-4D7C0E5C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81150"/>
            <a:ext cx="8534400" cy="2666999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/>
              <a:t>Use the checklist to inform the elements in your plan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latin typeface="Garamond" panose="02020404030301010803" pitchFamily="18" charset="0"/>
              </a:rPr>
              <a:t>Develop your QM Plan with your QM committee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Make sure the voice of people with HIV are contributing to the plan</a:t>
            </a:r>
            <a:endParaRPr lang="en-US" sz="2400" dirty="0">
              <a:latin typeface="Garamond" panose="02020404030301010803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400" dirty="0">
                <a:latin typeface="Garamond" panose="02020404030301010803" pitchFamily="18" charset="0"/>
              </a:rPr>
              <a:t>Share your QM plan with your AIDS Institute contract manager and get feedback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497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5EE8-F445-4627-84C1-F176B5B6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758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QM Plan Review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3405-0A9E-4AC7-BD9A-4D7C0E5C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1200150"/>
            <a:ext cx="4495800" cy="339407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/>
              <a:t>To help with the development of future agency-specific QM plans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To self-assess existing QM plans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To provide feedback and guidance by internal and/or external stakeholders</a:t>
            </a:r>
          </a:p>
          <a:p>
            <a:pPr>
              <a:spcBef>
                <a:spcPts val="300"/>
              </a:spcBef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AD77F-783C-DE49-9A55-A71768A67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76350"/>
            <a:ext cx="3884468" cy="2946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944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5EE8-F445-4627-84C1-F176B5B6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" y="327758"/>
            <a:ext cx="8921364" cy="857250"/>
          </a:xfrm>
        </p:spPr>
        <p:txBody>
          <a:bodyPr>
            <a:noAutofit/>
          </a:bodyPr>
          <a:lstStyle/>
          <a:p>
            <a:r>
              <a:rPr lang="en-US" sz="3200" dirty="0"/>
              <a:t>Organizational Assessment Tool for Part B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3405-0A9E-4AC7-BD9A-4D7C0E5C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200150"/>
            <a:ext cx="4800600" cy="339407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/>
              <a:t>To identify some of the elements associated with a robust QM program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To align with the Part B QM Standards and HRSA guidance (PCN 15-02)</a:t>
            </a:r>
          </a:p>
          <a:p>
            <a:pPr>
              <a:spcBef>
                <a:spcPts val="300"/>
              </a:spcBef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FBEE2-4D5B-054C-A0B9-A7F62370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66" y="1185008"/>
            <a:ext cx="3646821" cy="3339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545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Case Study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33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D247A84-F1E3-ED44-AAE7-B000323157E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38150"/>
            <a:ext cx="91440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Case Study Instructions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67D9493-806C-9D40-95CD-C0A4570D9A7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1" y="1168400"/>
            <a:ext cx="8305800" cy="33845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Step 1: Form breakout groups </a:t>
            </a:r>
          </a:p>
          <a:p>
            <a:r>
              <a:rPr lang="en-US" altLang="en-US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Step 2: Review the case study and use the RW Part B Quality Management Plan Review Tool, and answer the following questions</a:t>
            </a:r>
          </a:p>
          <a:p>
            <a:pPr lvl="1"/>
            <a:r>
              <a:rPr lang="en-US" altLang="en-US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What are the key findings?</a:t>
            </a:r>
          </a:p>
          <a:p>
            <a:pPr lvl="1"/>
            <a:r>
              <a:rPr lang="en-US" altLang="en-US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What technical assistance needs did you identify?</a:t>
            </a:r>
          </a:p>
          <a:p>
            <a:r>
              <a:rPr lang="en-US" altLang="en-US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Step 3: Report back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807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Aha Moments and Wrap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14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AA70BE-132A-F347-B5CE-59CA1CC8C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1950"/>
            <a:ext cx="9190199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35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D9BF0E-109F-4C84-8799-752ECD5A7711}"/>
              </a:ext>
            </a:extLst>
          </p:cNvPr>
          <p:cNvSpPr txBox="1">
            <a:spLocks noChangeArrowheads="1"/>
          </p:cNvSpPr>
          <p:nvPr/>
        </p:nvSpPr>
        <p:spPr>
          <a:xfrm>
            <a:off x="1182756" y="534215"/>
            <a:ext cx="6778487" cy="4209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kern="12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</a:rPr>
              <a:t>Reminder about Basic Zoom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EE48E-ADD0-4A6F-8B40-D691F27D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47750"/>
            <a:ext cx="5759367" cy="281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8140AA-AED9-534B-A330-D49D248AD322}"/>
              </a:ext>
            </a:extLst>
          </p:cNvPr>
          <p:cNvSpPr txBox="1"/>
          <p:nvPr/>
        </p:nvSpPr>
        <p:spPr>
          <a:xfrm>
            <a:off x="304800" y="3962954"/>
            <a:ext cx="6858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Picture Consent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: You allow us to take pictures from our training events and post them on SharePoint and potentially on the AIDS Institute website; you have the right to revoke your consent for pictures that are publicly posted; at no time will individual names be used to identify you, unless you sign the appropriate release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78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9C112A-9C47-014C-9C74-F99977C79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951"/>
            <a:ext cx="9093111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186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19629-C28E-F442-9C1E-F75E5A651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" y="361950"/>
            <a:ext cx="9057601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047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&#10;&#10;Thank you!">
            <a:extLst>
              <a:ext uri="{FF2B5EF4-FFF2-40B4-BE49-F238E27FC236}">
                <a16:creationId xmlns:a16="http://schemas.microsoft.com/office/drawing/2014/main" id="{509EF20B-4C16-459B-93E2-3F2A382F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485901"/>
            <a:ext cx="6858000" cy="18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080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28825"/>
            <a:ext cx="4672013" cy="428625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Contact Information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55BE5-FB8D-7E45-A4D6-8FD102FFDCEB}"/>
              </a:ext>
            </a:extLst>
          </p:cNvPr>
          <p:cNvSpPr/>
          <p:nvPr/>
        </p:nvSpPr>
        <p:spPr>
          <a:xfrm>
            <a:off x="457200" y="2525486"/>
            <a:ext cx="319925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Kevin Garrett, MSW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Senior Manager, CQII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York State Department of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AIDS Institute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Church Street, 13th floor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York, NY 10007-2919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Kevin.Garrett@health.ny.gov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EB9E43-BC2C-D14C-8578-317CB64B10E3}"/>
              </a:ext>
            </a:extLst>
          </p:cNvPr>
          <p:cNvSpPr/>
          <p:nvPr/>
        </p:nvSpPr>
        <p:spPr>
          <a:xfrm>
            <a:off x="8305800" y="133350"/>
            <a:ext cx="457200" cy="228600"/>
          </a:xfrm>
          <a:prstGeom prst="rect">
            <a:avLst/>
          </a:prstGeom>
          <a:solidFill>
            <a:srgbClr val="0A2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82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9E64293-F7B6-4073-8632-BC32DFCD5A32}"/>
              </a:ext>
            </a:extLst>
          </p:cNvPr>
          <p:cNvSpPr txBox="1">
            <a:spLocks noChangeArrowheads="1"/>
          </p:cNvSpPr>
          <p:nvPr/>
        </p:nvSpPr>
        <p:spPr>
          <a:xfrm>
            <a:off x="607464" y="379010"/>
            <a:ext cx="79248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3200" kern="12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PGothic" panose="020B0600070205080204" pitchFamily="34" charset="-128"/>
              </a:rPr>
              <a:t>Good Practices for Zoom Participation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90D282-3217-426F-BF0F-7F8E741DF623}"/>
              </a:ext>
            </a:extLst>
          </p:cNvPr>
          <p:cNvSpPr/>
          <p:nvPr/>
        </p:nvSpPr>
        <p:spPr>
          <a:xfrm>
            <a:off x="968834" y="1352026"/>
            <a:ext cx="7565566" cy="2410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Re-label your Zoom tile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to state your name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Keep video on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and mute your line when needed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Use the chat room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to ask for clarifications, post questions, or share your wisdom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4542F-6011-44EE-B64A-399E3EFE6E91}"/>
              </a:ext>
            </a:extLst>
          </p:cNvPr>
          <p:cNvSpPr/>
          <p:nvPr/>
        </p:nvSpPr>
        <p:spPr>
          <a:xfrm>
            <a:off x="968834" y="4319643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Please be reminded that we will record our session for later replay!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5BCA8-2165-4C6C-B9ED-DE4A85EEE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66" y="4184142"/>
            <a:ext cx="718468" cy="6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9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Quality Management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Expectations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062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4076609-21CD-484D-A64B-839C68058C4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38150"/>
            <a:ext cx="91440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j-cs"/>
              </a:rPr>
              <a:t>What is a QM Plan?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3785850-9740-AA45-9CAA-F757245AD359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186134"/>
            <a:ext cx="8001000" cy="30620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en-US" sz="2400" dirty="0">
                <a:solidFill>
                  <a:prstClr val="black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 Quality Management Plan is a document that outlines the program-wide HIV quality program, including a clear indication of responsibilities and accountability, performance measurement strategies and goals, and elaboration of processes for ongoing evaluation and assessment of the program.</a:t>
            </a:r>
          </a:p>
          <a:p>
            <a:pPr lvl="0">
              <a:defRPr/>
            </a:pPr>
            <a:r>
              <a:rPr lang="en-US" altLang="en-US" sz="2400" dirty="0">
                <a:solidFill>
                  <a:prstClr val="black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At least annually review and update the QM Plan as necessary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07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8CF9-0704-4FAD-A7B1-895E7163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37" y="440320"/>
            <a:ext cx="7886700" cy="558481"/>
          </a:xfrm>
        </p:spPr>
        <p:txBody>
          <a:bodyPr>
            <a:noAutofit/>
          </a:bodyPr>
          <a:lstStyle/>
          <a:p>
            <a:r>
              <a:rPr lang="en-US" sz="3200" dirty="0"/>
              <a:t>Why a QM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730FF-0894-4153-AEF5-BA50FADBA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36" y="1322024"/>
            <a:ext cx="8321164" cy="2971274"/>
          </a:xfrm>
        </p:spPr>
        <p:txBody>
          <a:bodyPr>
            <a:noAutofit/>
          </a:bodyPr>
          <a:lstStyle/>
          <a:p>
            <a:r>
              <a:rPr lang="en-US" sz="2400" dirty="0"/>
              <a:t>The AIDS Institute requires a Quality Management (QM) Plan be submitted annually</a:t>
            </a:r>
          </a:p>
          <a:p>
            <a:r>
              <a:rPr lang="en-US" sz="2400" dirty="0"/>
              <a:t>The QM Plan is your roadmap for all your QM activities</a:t>
            </a:r>
          </a:p>
          <a:p>
            <a:r>
              <a:rPr lang="en-US" sz="2400" dirty="0"/>
              <a:t>The QM Plan helps you evaluate your quality management efforts over the year</a:t>
            </a:r>
          </a:p>
          <a:p>
            <a:r>
              <a:rPr lang="en-US" sz="2400" dirty="0"/>
              <a:t>Defines your vision for your HIV services and its improvement goals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06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8CF9-0704-4FAD-A7B1-895E7163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37" y="440320"/>
            <a:ext cx="7886700" cy="558481"/>
          </a:xfrm>
        </p:spPr>
        <p:txBody>
          <a:bodyPr>
            <a:noAutofit/>
          </a:bodyPr>
          <a:lstStyle/>
          <a:p>
            <a:r>
              <a:rPr lang="en-US" sz="3200" dirty="0"/>
              <a:t>Why a QM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730FF-0894-4153-AEF5-BA50FADBA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36" y="1322024"/>
            <a:ext cx="8321164" cy="2971274"/>
          </a:xfrm>
        </p:spPr>
        <p:txBody>
          <a:bodyPr>
            <a:noAutofit/>
          </a:bodyPr>
          <a:lstStyle/>
          <a:p>
            <a:r>
              <a:rPr lang="en-US" sz="2400" dirty="0"/>
              <a:t>The Plan defines the staffing for the QM committee</a:t>
            </a:r>
          </a:p>
          <a:p>
            <a:r>
              <a:rPr lang="en-US" sz="2400" dirty="0"/>
              <a:t>The Plan defines how staff are chosen to be part of the agency quality management program</a:t>
            </a:r>
          </a:p>
          <a:p>
            <a:r>
              <a:rPr lang="en-US" sz="2400" dirty="0"/>
              <a:t>How people with HIV are involved in quality activities</a:t>
            </a:r>
          </a:p>
          <a:p>
            <a:r>
              <a:rPr lang="en-US" sz="2400" dirty="0"/>
              <a:t>Identify the senior management staff who are the driver of the quality management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74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4076609-21CD-484D-A64B-839C68058C4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38150"/>
            <a:ext cx="91440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j-cs"/>
              </a:rPr>
              <a:t>QM Plan Expectations – RW Part B Quality Standards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3785850-9740-AA45-9CAA-F757245AD359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186134"/>
            <a:ext cx="8001000" cy="33668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Ryan White Part B-funded service provider has a written quality management plan that is reviewed and updated annually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Plan is shared with staff and clients to gather input and to promote involvement in the quality improvement activities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QM Plan includes a workplan that identifies implementation responsibilities and a timetable for their completion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RW Part B Quality Management Plan Review Tool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2624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7B479586923F4DAF34CCB56A3E7DDB" ma:contentTypeVersion="11" ma:contentTypeDescription="Create a new document." ma:contentTypeScope="" ma:versionID="a6dea058b28d2b2f1c28449ac302b42a">
  <xsd:schema xmlns:xsd="http://www.w3.org/2001/XMLSchema" xmlns:xs="http://www.w3.org/2001/XMLSchema" xmlns:p="http://schemas.microsoft.com/office/2006/metadata/properties" xmlns:ns1="http://schemas.microsoft.com/sharepoint/v3" xmlns:ns2="a6b7e2e1-3a55-4433-a401-8c3510bb2105" xmlns:ns3="890e9c21-b251-49b7-9079-548dd9a8bb22" targetNamespace="http://schemas.microsoft.com/office/2006/metadata/properties" ma:root="true" ma:fieldsID="495b84eb209447dc7a5b3516798c724c" ns1:_="" ns2:_="" ns3:_="">
    <xsd:import namespace="http://schemas.microsoft.com/sharepoint/v3"/>
    <xsd:import namespace="a6b7e2e1-3a55-4433-a401-8c3510bb2105"/>
    <xsd:import namespace="890e9c21-b251-49b7-9079-548dd9a8bb2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Department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7e2e1-3a55-4433-a401-8c3510bb2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Department" ma:index="13" nillable="true" ma:displayName="Department" ma:description="Name of the Department the document is associated with." ma:internalName="Department">
      <xsd:simpleType>
        <xsd:restriction base="dms:Choice">
          <xsd:enumeration value="Executive Office"/>
          <xsd:enumeration value="Division of Epidemiology, Evaluation and Partner Services"/>
          <xsd:enumeration value="Division of HIV and Hepatitis Health Care"/>
          <xsd:enumeration value="Division of HIV/STD/HCV Prevention"/>
          <xsd:enumeration value="Office of Administration and Contract Management"/>
          <xsd:enumeration value="Office of Drug User Health"/>
          <xsd:enumeration value="Office of Grants and Data Management"/>
          <xsd:enumeration value="Office of HIV Uninsured Care Programs"/>
          <xsd:enumeration value="Office of Medicaid Policy and Programs"/>
          <xsd:enumeration value="Office of the Medical Director"/>
          <xsd:enumeration value="Office of Planning and Community Affairs"/>
        </xsd:restriction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e9c21-b251-49b7-9079-548dd9a8bb2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partment xmlns="a6b7e2e1-3a55-4433-a401-8c3510bb2105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7FE1926-CF9F-451D-9F7F-9BF0FC0E14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119C16-ECF7-469D-AE1F-5ABF38FDE4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6b7e2e1-3a55-4433-a401-8c3510bb2105"/>
    <ds:schemaRef ds:uri="890e9c21-b251-49b7-9079-548dd9a8bb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06A967-A517-460C-98F8-A478709E8FF6}">
  <ds:schemaRefs>
    <ds:schemaRef ds:uri="http://schemas.microsoft.com/office/2006/metadata/properties"/>
    <ds:schemaRef ds:uri="http://schemas.microsoft.com/office/infopath/2007/PartnerControls"/>
    <ds:schemaRef ds:uri="a6b7e2e1-3a55-4433-a401-8c3510bb2105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6709</TotalTime>
  <Words>1522</Words>
  <Application>Microsoft Office PowerPoint</Application>
  <PresentationFormat>On-screen Show (16:9)</PresentationFormat>
  <Paragraphs>151</Paragraphs>
  <Slides>33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Garamond</vt:lpstr>
      <vt:lpstr>Cover Master</vt:lpstr>
      <vt:lpstr>Section Master</vt:lpstr>
      <vt:lpstr>2_Custom Design</vt:lpstr>
      <vt:lpstr>1_Section Master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 QM Plan?</vt:lpstr>
      <vt:lpstr>Why a QM Plan?</vt:lpstr>
      <vt:lpstr>PowerPoint Presentation</vt:lpstr>
      <vt:lpstr>Agency’s QM Plan</vt:lpstr>
      <vt:lpstr>PowerPoint Presentation</vt:lpstr>
      <vt:lpstr>PowerPoint Presentation</vt:lpstr>
      <vt:lpstr>The QM Plan is a Living Document</vt:lpstr>
      <vt:lpstr>PowerPoint Presentation</vt:lpstr>
      <vt:lpstr>Quality Statement</vt:lpstr>
      <vt:lpstr>Annual Quality Goals</vt:lpstr>
      <vt:lpstr>Infrastructure</vt:lpstr>
      <vt:lpstr>Performance Measurement</vt:lpstr>
      <vt:lpstr>Quality Improvement</vt:lpstr>
      <vt:lpstr>CQM Program Evaluation</vt:lpstr>
      <vt:lpstr>PowerPoint Presentation</vt:lpstr>
      <vt:lpstr>Some Tips to Write and Update QM Plans</vt:lpstr>
      <vt:lpstr>Time to Start…</vt:lpstr>
      <vt:lpstr>QM Plan Review Checklist</vt:lpstr>
      <vt:lpstr>Organizational Assessment Tool for Part B Providers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State - Office of General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Warner, Jennifer</dc:creator>
  <cp:lastModifiedBy>Hahn, Ingrid A (HEALTH)</cp:lastModifiedBy>
  <cp:revision>176</cp:revision>
  <dcterms:created xsi:type="dcterms:W3CDTF">2014-12-09T18:34:34Z</dcterms:created>
  <dcterms:modified xsi:type="dcterms:W3CDTF">2021-12-01T18:24:24Z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0x010100147B479586923F4DAF34CCB56A3E7DDB</vt:lpwstr>
  </property>
  <property fmtid="{D5CDD505-2E9C-101B-9397-08002B2CF9AE}" pid="3" name="ArticulateGUID">
    <vt:lpwstr>80FDABC5-2731-4ABA-A280-10CDD5E409EA</vt:lpwstr>
  </property>
  <property fmtid="{D5CDD505-2E9C-101B-9397-08002B2CF9AE}" pid="4" name="ArticulatePath">
    <vt:lpwstr>NYS_DOH_Powerpoint</vt:lpwstr>
  </property>
</Properties>
</file>